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TT Firs Neue Italics" panose="020B0604020202020204" charset="0"/>
      <p:regular r:id="rId14"/>
    </p:embeddedFont>
    <p:embeddedFont>
      <p:font typeface="TT Firs Neue" panose="020B0604020202020204" charset="0"/>
      <p:regular r:id="rId15"/>
    </p:embeddedFont>
    <p:embeddedFont>
      <p:font typeface="TT Firs Neue Bold Italics" panose="020B0604020202020204" charset="0"/>
      <p:regular r:id="rId16"/>
    </p:embeddedFont>
    <p:embeddedFont>
      <p:font typeface="TT Firs Neue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7" d="100"/>
          <a:sy n="47" d="100"/>
        </p:scale>
        <p:origin x="-456" y="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sp>
        <p:nvSpPr>
          <p:cNvPr id="5" name="TextBox 5"/>
          <p:cNvSpPr txBox="1"/>
          <p:nvPr/>
        </p:nvSpPr>
        <p:spPr>
          <a:xfrm>
            <a:off x="1419277" y="1951141"/>
            <a:ext cx="16201838" cy="787167"/>
          </a:xfrm>
          <a:prstGeom prst="rect">
            <a:avLst/>
          </a:prstGeom>
        </p:spPr>
        <p:txBody>
          <a:bodyPr lIns="0" tIns="0" rIns="0" bIns="0" rtlCol="0" anchor="t">
            <a:spAutoFit/>
          </a:bodyPr>
          <a:lstStyle/>
          <a:p>
            <a:pPr marL="0" lvl="0" indent="0" algn="l">
              <a:lnSpc>
                <a:spcPts val="6043"/>
              </a:lnSpc>
              <a:spcBef>
                <a:spcPct val="0"/>
              </a:spcBef>
            </a:pPr>
            <a:r>
              <a:rPr lang="en-US" sz="5701" b="1" u="none" strike="noStrike">
                <a:solidFill>
                  <a:srgbClr val="FFFFFF"/>
                </a:solidFill>
                <a:latin typeface="TT Firs Neue Bold"/>
                <a:ea typeface="TT Firs Neue Bold"/>
                <a:cs typeface="TT Firs Neue Bold"/>
                <a:sym typeface="TT Firs Neue Bold"/>
              </a:rPr>
              <a:t> DAE SIX-MONTH FINAL PRESENTATION</a:t>
            </a:r>
          </a:p>
        </p:txBody>
      </p:sp>
      <p:sp>
        <p:nvSpPr>
          <p:cNvPr id="6" name="TextBox 6"/>
          <p:cNvSpPr txBox="1"/>
          <p:nvPr/>
        </p:nvSpPr>
        <p:spPr>
          <a:xfrm>
            <a:off x="8885849" y="8409699"/>
            <a:ext cx="7463126" cy="280477"/>
          </a:xfrm>
          <a:prstGeom prst="rect">
            <a:avLst/>
          </a:prstGeom>
        </p:spPr>
        <p:txBody>
          <a:bodyPr lIns="0" tIns="0" rIns="0" bIns="0" rtlCol="0" anchor="t">
            <a:spAutoFit/>
          </a:bodyPr>
          <a:lstStyle/>
          <a:p>
            <a:pPr marL="0" lvl="0" indent="0" algn="r">
              <a:lnSpc>
                <a:spcPts val="2256"/>
              </a:lnSpc>
            </a:pPr>
            <a:r>
              <a:rPr lang="en-US" sz="1736">
                <a:solidFill>
                  <a:srgbClr val="FFFFFF"/>
                </a:solidFill>
                <a:latin typeface="TT Firs Neue"/>
                <a:ea typeface="TT Firs Neue"/>
                <a:cs typeface="TT Firs Neue"/>
                <a:sym typeface="TT Firs Neue"/>
              </a:rPr>
              <a:t>]</a:t>
            </a:r>
          </a:p>
        </p:txBody>
      </p:sp>
      <p:sp>
        <p:nvSpPr>
          <p:cNvPr id="7" name="TextBox 7"/>
          <p:cNvSpPr txBox="1"/>
          <p:nvPr/>
        </p:nvSpPr>
        <p:spPr>
          <a:xfrm>
            <a:off x="1028700" y="6154882"/>
            <a:ext cx="15449445" cy="1301751"/>
          </a:xfrm>
          <a:prstGeom prst="rect">
            <a:avLst/>
          </a:prstGeom>
        </p:spPr>
        <p:txBody>
          <a:bodyPr lIns="0" tIns="0" rIns="0" bIns="0" rtlCol="0" anchor="t">
            <a:spAutoFit/>
          </a:bodyPr>
          <a:lstStyle/>
          <a:p>
            <a:pPr algn="ctr">
              <a:lnSpc>
                <a:spcPts val="5199"/>
              </a:lnSpc>
            </a:pPr>
            <a:r>
              <a:rPr lang="en-US" sz="3999">
                <a:solidFill>
                  <a:srgbClr val="FFFFFF"/>
                </a:solidFill>
                <a:latin typeface="TT Firs Neue"/>
                <a:ea typeface="TT Firs Neue"/>
                <a:cs typeface="TT Firs Neue"/>
                <a:sym typeface="TT Firs Neue"/>
              </a:rPr>
              <a:t>BY: ZAHRA SHEFA</a:t>
            </a:r>
          </a:p>
          <a:p>
            <a:pPr algn="ctr">
              <a:lnSpc>
                <a:spcPts val="5199"/>
              </a:lnSpc>
              <a:spcBef>
                <a:spcPct val="0"/>
              </a:spcBef>
            </a:pPr>
            <a:r>
              <a:rPr lang="en-US" sz="3999">
                <a:solidFill>
                  <a:srgbClr val="FFFFFF"/>
                </a:solidFill>
                <a:latin typeface="TT Firs Neue"/>
                <a:ea typeface="TT Firs Neue"/>
                <a:cs typeface="TT Firs Neue"/>
                <a:sym typeface="TT Firs Neue"/>
              </a:rPr>
              <a:t>DATE:10/23/25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2125771" y="1534167"/>
            <a:ext cx="14036458" cy="7218666"/>
            <a:chOff x="0" y="0"/>
            <a:chExt cx="4252577" cy="2187014"/>
          </a:xfrm>
        </p:grpSpPr>
        <p:sp>
          <p:nvSpPr>
            <p:cNvPr id="6" name="Freeform 6"/>
            <p:cNvSpPr/>
            <p:nvPr/>
          </p:nvSpPr>
          <p:spPr>
            <a:xfrm>
              <a:off x="0" y="0"/>
              <a:ext cx="4252577" cy="2187014"/>
            </a:xfrm>
            <a:custGeom>
              <a:avLst/>
              <a:gdLst/>
              <a:ahLst/>
              <a:cxnLst/>
              <a:rect l="l" t="t" r="r" b="b"/>
              <a:pathLst>
                <a:path w="4252577" h="2187014">
                  <a:moveTo>
                    <a:pt x="0" y="0"/>
                  </a:moveTo>
                  <a:lnTo>
                    <a:pt x="4252577" y="0"/>
                  </a:lnTo>
                  <a:lnTo>
                    <a:pt x="4252577" y="2187014"/>
                  </a:lnTo>
                  <a:lnTo>
                    <a:pt x="0" y="2187014"/>
                  </a:lnTo>
                  <a:close/>
                </a:path>
              </a:pathLst>
            </a:custGeom>
            <a:solidFill>
              <a:srgbClr val="FFFFFF"/>
            </a:solidFill>
            <a:ln cap="sq">
              <a:noFill/>
              <a:prstDash val="solid"/>
              <a:miter/>
            </a:ln>
          </p:spPr>
        </p:sp>
        <p:sp>
          <p:nvSpPr>
            <p:cNvPr id="7" name="TextBox 7"/>
            <p:cNvSpPr txBox="1"/>
            <p:nvPr/>
          </p:nvSpPr>
          <p:spPr>
            <a:xfrm>
              <a:off x="0" y="-19050"/>
              <a:ext cx="4252577"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2125771" y="3359979"/>
            <a:ext cx="14036458" cy="4714875"/>
          </a:xfrm>
          <a:prstGeom prst="rect">
            <a:avLst/>
          </a:prstGeom>
        </p:spPr>
        <p:txBody>
          <a:bodyPr lIns="0" tIns="0" rIns="0" bIns="0" rtlCol="0" anchor="t">
            <a:spAutoFit/>
          </a:bodyPr>
          <a:lstStyle/>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“Over the past months at DAE I have followed an intensive and structured daily program.”</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“To achieve my career goal in software engineering I will continue this disciplined approach with clearly defined, time-bound objectives.”</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“My aim: secure a software engineering job within the next two months.”</a:t>
            </a:r>
          </a:p>
          <a:p>
            <a:pPr marL="0" lvl="0" indent="0" algn="l">
              <a:lnSpc>
                <a:spcPts val="4680"/>
              </a:lnSpc>
            </a:pPr>
            <a:endParaRPr lang="en-US" sz="3900" i="1">
              <a:solidFill>
                <a:srgbClr val="737373"/>
              </a:solidFill>
              <a:latin typeface="TT Firs Neue Italics"/>
              <a:ea typeface="TT Firs Neue Italics"/>
              <a:cs typeface="TT Firs Neue Italics"/>
              <a:sym typeface="TT Firs Neue Italics"/>
            </a:endParaRPr>
          </a:p>
        </p:txBody>
      </p:sp>
      <p:sp>
        <p:nvSpPr>
          <p:cNvPr id="9" name="TextBox 9"/>
          <p:cNvSpPr txBox="1"/>
          <p:nvPr/>
        </p:nvSpPr>
        <p:spPr>
          <a:xfrm>
            <a:off x="6823032" y="1793149"/>
            <a:ext cx="3348514" cy="768986"/>
          </a:xfrm>
          <a:prstGeom prst="rect">
            <a:avLst/>
          </a:prstGeom>
        </p:spPr>
        <p:txBody>
          <a:bodyPr lIns="0" tIns="0" rIns="0" bIns="0" rtlCol="0" anchor="t">
            <a:spAutoFit/>
          </a:bodyPr>
          <a:lstStyle/>
          <a:p>
            <a:pPr algn="ctr">
              <a:lnSpc>
                <a:spcPts val="6109"/>
              </a:lnSpc>
              <a:spcBef>
                <a:spcPct val="0"/>
              </a:spcBef>
            </a:pPr>
            <a:r>
              <a:rPr lang="en-US" sz="4699" b="1">
                <a:solidFill>
                  <a:srgbClr val="737373"/>
                </a:solidFill>
                <a:latin typeface="TT Firs Neue Bold"/>
                <a:ea typeface="TT Firs Neue Bold"/>
                <a:cs typeface="TT Firs Neue Bold"/>
                <a:sym typeface="TT Firs Neue Bold"/>
              </a:rPr>
              <a:t>OVERVIEW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2125771" y="1534167"/>
            <a:ext cx="14036458" cy="7218666"/>
            <a:chOff x="0" y="0"/>
            <a:chExt cx="4252577" cy="2187014"/>
          </a:xfrm>
        </p:grpSpPr>
        <p:sp>
          <p:nvSpPr>
            <p:cNvPr id="6" name="Freeform 6"/>
            <p:cNvSpPr/>
            <p:nvPr/>
          </p:nvSpPr>
          <p:spPr>
            <a:xfrm>
              <a:off x="0" y="0"/>
              <a:ext cx="4252577" cy="2187014"/>
            </a:xfrm>
            <a:custGeom>
              <a:avLst/>
              <a:gdLst/>
              <a:ahLst/>
              <a:cxnLst/>
              <a:rect l="l" t="t" r="r" b="b"/>
              <a:pathLst>
                <a:path w="4252577" h="2187014">
                  <a:moveTo>
                    <a:pt x="0" y="0"/>
                  </a:moveTo>
                  <a:lnTo>
                    <a:pt x="4252577" y="0"/>
                  </a:lnTo>
                  <a:lnTo>
                    <a:pt x="4252577" y="2187014"/>
                  </a:lnTo>
                  <a:lnTo>
                    <a:pt x="0" y="2187014"/>
                  </a:lnTo>
                  <a:close/>
                </a:path>
              </a:pathLst>
            </a:custGeom>
            <a:solidFill>
              <a:srgbClr val="FFFFFF"/>
            </a:solidFill>
            <a:ln cap="sq">
              <a:noFill/>
              <a:prstDash val="solid"/>
              <a:miter/>
            </a:ln>
          </p:spPr>
        </p:sp>
        <p:sp>
          <p:nvSpPr>
            <p:cNvPr id="7" name="TextBox 7"/>
            <p:cNvSpPr txBox="1"/>
            <p:nvPr/>
          </p:nvSpPr>
          <p:spPr>
            <a:xfrm>
              <a:off x="0" y="-19050"/>
              <a:ext cx="4252577"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2125771" y="3198054"/>
            <a:ext cx="14036458" cy="6345172"/>
          </a:xfrm>
          <a:prstGeom prst="rect">
            <a:avLst/>
          </a:prstGeom>
        </p:spPr>
        <p:txBody>
          <a:bodyPr lIns="0" tIns="0" rIns="0" bIns="0" rtlCol="0" anchor="t">
            <a:spAutoFit/>
          </a:bodyPr>
          <a:lstStyle/>
          <a:p>
            <a:pPr marL="842020" lvl="1" indent="-421010" algn="l">
              <a:lnSpc>
                <a:spcPts val="6318"/>
              </a:lnSpc>
              <a:buFont typeface="Arial"/>
              <a:buChar char="•"/>
            </a:pPr>
            <a:r>
              <a:rPr lang="en-US" sz="3900" i="1">
                <a:solidFill>
                  <a:srgbClr val="737373"/>
                </a:solidFill>
                <a:latin typeface="TT Firs Neue Italics"/>
                <a:ea typeface="TT Firs Neue Italics"/>
                <a:cs typeface="TT Firs Neue Italics"/>
                <a:sym typeface="TT Firs Neue Italics"/>
              </a:rPr>
              <a:t>Programming &amp; Frameworks: Python (Flask), PHP (Laravel), JavaScript (React)</a:t>
            </a:r>
          </a:p>
          <a:p>
            <a:pPr marL="842020" lvl="1" indent="-421010" algn="l">
              <a:lnSpc>
                <a:spcPts val="6318"/>
              </a:lnSpc>
              <a:buFont typeface="Arial"/>
              <a:buChar char="•"/>
            </a:pPr>
            <a:r>
              <a:rPr lang="en-US" sz="3900" i="1">
                <a:solidFill>
                  <a:srgbClr val="737373"/>
                </a:solidFill>
                <a:latin typeface="TT Firs Neue Italics"/>
                <a:ea typeface="TT Firs Neue Italics"/>
                <a:cs typeface="TT Firs Neue Italics"/>
                <a:sym typeface="TT Firs Neue Italics"/>
              </a:rPr>
              <a:t>Databases: MySQL , Sqlite</a:t>
            </a:r>
          </a:p>
          <a:p>
            <a:pPr marL="842020" lvl="1" indent="-421010" algn="l">
              <a:lnSpc>
                <a:spcPts val="6318"/>
              </a:lnSpc>
              <a:buFont typeface="Arial"/>
              <a:buChar char="•"/>
            </a:pPr>
            <a:r>
              <a:rPr lang="en-US" sz="3900" i="1">
                <a:solidFill>
                  <a:srgbClr val="737373"/>
                </a:solidFill>
                <a:latin typeface="TT Firs Neue Italics"/>
                <a:ea typeface="TT Firs Neue Italics"/>
                <a:cs typeface="TT Firs Neue Italics"/>
                <a:sym typeface="TT Firs Neue Italics"/>
              </a:rPr>
              <a:t>Frontend Tools: HTML, CSS, JavaScript</a:t>
            </a:r>
          </a:p>
          <a:p>
            <a:pPr marL="842020" lvl="1" indent="-421010" algn="l">
              <a:lnSpc>
                <a:spcPts val="6318"/>
              </a:lnSpc>
              <a:buFont typeface="Arial"/>
              <a:buChar char="•"/>
            </a:pPr>
            <a:r>
              <a:rPr lang="en-US" sz="3900" i="1">
                <a:solidFill>
                  <a:srgbClr val="737373"/>
                </a:solidFill>
                <a:latin typeface="TT Firs Neue Italics"/>
                <a:ea typeface="TT Firs Neue Italics"/>
                <a:cs typeface="TT Firs Neue Italics"/>
                <a:sym typeface="TT Firs Neue Italics"/>
              </a:rPr>
              <a:t>Collaboration &amp; Design Tools: Git, Figma, Canva, Markdown</a:t>
            </a:r>
          </a:p>
          <a:p>
            <a:pPr marL="842020" lvl="1" indent="-421010" algn="l">
              <a:lnSpc>
                <a:spcPts val="6318"/>
              </a:lnSpc>
              <a:buFont typeface="Arial"/>
              <a:buChar char="•"/>
            </a:pPr>
            <a:r>
              <a:rPr lang="en-US" sz="3900" i="1">
                <a:solidFill>
                  <a:srgbClr val="737373"/>
                </a:solidFill>
                <a:latin typeface="TT Firs Neue Italics"/>
                <a:ea typeface="TT Firs Neue Italics"/>
                <a:cs typeface="TT Firs Neue Italics"/>
                <a:sym typeface="TT Firs Neue Italics"/>
              </a:rPr>
              <a:t>Command Line: Terminal useful commands</a:t>
            </a:r>
          </a:p>
          <a:p>
            <a:pPr marL="0" lvl="0" indent="0" algn="l">
              <a:lnSpc>
                <a:spcPts val="6318"/>
              </a:lnSpc>
            </a:pPr>
            <a:endParaRPr lang="en-US" sz="3900" i="1">
              <a:solidFill>
                <a:srgbClr val="737373"/>
              </a:solidFill>
              <a:latin typeface="TT Firs Neue Italics"/>
              <a:ea typeface="TT Firs Neue Italics"/>
              <a:cs typeface="TT Firs Neue Italics"/>
              <a:sym typeface="TT Firs Neue Italics"/>
            </a:endParaRPr>
          </a:p>
        </p:txBody>
      </p:sp>
      <p:sp>
        <p:nvSpPr>
          <p:cNvPr id="9" name="TextBox 9"/>
          <p:cNvSpPr txBox="1"/>
          <p:nvPr/>
        </p:nvSpPr>
        <p:spPr>
          <a:xfrm>
            <a:off x="2674657" y="1793149"/>
            <a:ext cx="11645265" cy="768986"/>
          </a:xfrm>
          <a:prstGeom prst="rect">
            <a:avLst/>
          </a:prstGeom>
        </p:spPr>
        <p:txBody>
          <a:bodyPr lIns="0" tIns="0" rIns="0" bIns="0" rtlCol="0" anchor="t">
            <a:spAutoFit/>
          </a:bodyPr>
          <a:lstStyle/>
          <a:p>
            <a:pPr algn="ctr">
              <a:lnSpc>
                <a:spcPts val="6109"/>
              </a:lnSpc>
              <a:spcBef>
                <a:spcPct val="0"/>
              </a:spcBef>
            </a:pPr>
            <a:r>
              <a:rPr lang="en-US" sz="4699" b="1">
                <a:solidFill>
                  <a:srgbClr val="737373"/>
                </a:solidFill>
                <a:latin typeface="TT Firs Neue Bold"/>
                <a:ea typeface="TT Firs Neue Bold"/>
                <a:cs typeface="TT Firs Neue Bold"/>
                <a:sym typeface="TT Firs Neue Bold"/>
              </a:rPr>
              <a:t> WHAT I LEARNED: TECHNICAL SKILLS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2125771" y="1534167"/>
            <a:ext cx="14036458" cy="7218666"/>
            <a:chOff x="0" y="0"/>
            <a:chExt cx="4252577" cy="2187014"/>
          </a:xfrm>
        </p:grpSpPr>
        <p:sp>
          <p:nvSpPr>
            <p:cNvPr id="6" name="Freeform 6"/>
            <p:cNvSpPr/>
            <p:nvPr/>
          </p:nvSpPr>
          <p:spPr>
            <a:xfrm>
              <a:off x="0" y="0"/>
              <a:ext cx="4252577" cy="2187014"/>
            </a:xfrm>
            <a:custGeom>
              <a:avLst/>
              <a:gdLst/>
              <a:ahLst/>
              <a:cxnLst/>
              <a:rect l="l" t="t" r="r" b="b"/>
              <a:pathLst>
                <a:path w="4252577" h="2187014">
                  <a:moveTo>
                    <a:pt x="0" y="0"/>
                  </a:moveTo>
                  <a:lnTo>
                    <a:pt x="4252577" y="0"/>
                  </a:lnTo>
                  <a:lnTo>
                    <a:pt x="4252577" y="2187014"/>
                  </a:lnTo>
                  <a:lnTo>
                    <a:pt x="0" y="2187014"/>
                  </a:lnTo>
                  <a:close/>
                </a:path>
              </a:pathLst>
            </a:custGeom>
            <a:solidFill>
              <a:srgbClr val="FFFFFF"/>
            </a:solidFill>
            <a:ln cap="sq">
              <a:noFill/>
              <a:prstDash val="solid"/>
              <a:miter/>
            </a:ln>
          </p:spPr>
        </p:sp>
        <p:sp>
          <p:nvSpPr>
            <p:cNvPr id="7" name="TextBox 7"/>
            <p:cNvSpPr txBox="1"/>
            <p:nvPr/>
          </p:nvSpPr>
          <p:spPr>
            <a:xfrm>
              <a:off x="0" y="-19050"/>
              <a:ext cx="4252577"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2125771" y="3359979"/>
            <a:ext cx="14036458" cy="4714875"/>
          </a:xfrm>
          <a:prstGeom prst="rect">
            <a:avLst/>
          </a:prstGeom>
        </p:spPr>
        <p:txBody>
          <a:bodyPr lIns="0" tIns="0" rIns="0" bIns="0" rtlCol="0" anchor="t">
            <a:spAutoFit/>
          </a:bodyPr>
          <a:lstStyle/>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Effective communication and collaboration</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Giving and receiving constructive feedback</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Building confidence and professional presence</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Time management and task prioritization</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Handling multiple tasks efficiently</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Presenting and documenting ideas for team and public use</a:t>
            </a:r>
          </a:p>
          <a:p>
            <a:pPr marL="0" lvl="0" indent="0" algn="l">
              <a:lnSpc>
                <a:spcPts val="4680"/>
              </a:lnSpc>
            </a:pPr>
            <a:endParaRPr lang="en-US" sz="3900" i="1">
              <a:solidFill>
                <a:srgbClr val="737373"/>
              </a:solidFill>
              <a:latin typeface="TT Firs Neue Italics"/>
              <a:ea typeface="TT Firs Neue Italics"/>
              <a:cs typeface="TT Firs Neue Italics"/>
              <a:sym typeface="TT Firs Neue Italics"/>
            </a:endParaRPr>
          </a:p>
        </p:txBody>
      </p:sp>
      <p:sp>
        <p:nvSpPr>
          <p:cNvPr id="9" name="TextBox 9"/>
          <p:cNvSpPr txBox="1"/>
          <p:nvPr/>
        </p:nvSpPr>
        <p:spPr>
          <a:xfrm>
            <a:off x="3643111" y="1793149"/>
            <a:ext cx="9708356" cy="768986"/>
          </a:xfrm>
          <a:prstGeom prst="rect">
            <a:avLst/>
          </a:prstGeom>
        </p:spPr>
        <p:txBody>
          <a:bodyPr lIns="0" tIns="0" rIns="0" bIns="0" rtlCol="0" anchor="t">
            <a:spAutoFit/>
          </a:bodyPr>
          <a:lstStyle/>
          <a:p>
            <a:pPr algn="ctr">
              <a:lnSpc>
                <a:spcPts val="6109"/>
              </a:lnSpc>
              <a:spcBef>
                <a:spcPct val="0"/>
              </a:spcBef>
            </a:pPr>
            <a:r>
              <a:rPr lang="en-US" sz="4699" b="1">
                <a:solidFill>
                  <a:srgbClr val="737373"/>
                </a:solidFill>
                <a:latin typeface="TT Firs Neue Bold"/>
                <a:ea typeface="TT Firs Neue Bold"/>
                <a:cs typeface="TT Firs Neue Bold"/>
                <a:sym typeface="TT Firs Neue Bold"/>
              </a:rPr>
              <a:t> WHAT I LEARNED: SOFT SKILLS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2125771" y="1534167"/>
            <a:ext cx="14036458" cy="7218666"/>
            <a:chOff x="0" y="0"/>
            <a:chExt cx="4252577" cy="2187014"/>
          </a:xfrm>
        </p:grpSpPr>
        <p:sp>
          <p:nvSpPr>
            <p:cNvPr id="6" name="Freeform 6"/>
            <p:cNvSpPr/>
            <p:nvPr/>
          </p:nvSpPr>
          <p:spPr>
            <a:xfrm>
              <a:off x="0" y="0"/>
              <a:ext cx="4252577" cy="2187014"/>
            </a:xfrm>
            <a:custGeom>
              <a:avLst/>
              <a:gdLst/>
              <a:ahLst/>
              <a:cxnLst/>
              <a:rect l="l" t="t" r="r" b="b"/>
              <a:pathLst>
                <a:path w="4252577" h="2187014">
                  <a:moveTo>
                    <a:pt x="0" y="0"/>
                  </a:moveTo>
                  <a:lnTo>
                    <a:pt x="4252577" y="0"/>
                  </a:lnTo>
                  <a:lnTo>
                    <a:pt x="4252577" y="2187014"/>
                  </a:lnTo>
                  <a:lnTo>
                    <a:pt x="0" y="2187014"/>
                  </a:lnTo>
                  <a:close/>
                </a:path>
              </a:pathLst>
            </a:custGeom>
            <a:solidFill>
              <a:srgbClr val="FFFFFF"/>
            </a:solidFill>
            <a:ln cap="sq">
              <a:noFill/>
              <a:prstDash val="solid"/>
              <a:miter/>
            </a:ln>
          </p:spPr>
        </p:sp>
        <p:sp>
          <p:nvSpPr>
            <p:cNvPr id="7" name="TextBox 7"/>
            <p:cNvSpPr txBox="1"/>
            <p:nvPr/>
          </p:nvSpPr>
          <p:spPr>
            <a:xfrm>
              <a:off x="0" y="-19050"/>
              <a:ext cx="4252577"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2125771" y="3359979"/>
            <a:ext cx="14036458" cy="4714875"/>
          </a:xfrm>
          <a:prstGeom prst="rect">
            <a:avLst/>
          </a:prstGeom>
        </p:spPr>
        <p:txBody>
          <a:bodyPr lIns="0" tIns="0" rIns="0" bIns="0" rtlCol="0" anchor="t">
            <a:spAutoFit/>
          </a:bodyPr>
          <a:lstStyle/>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SecureCalc – A Flask-based secure calculator with user authentication.</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FMFB Loan Management System – A Laravel + MySQL web app automating microfinance loan workflows.</a:t>
            </a:r>
          </a:p>
          <a:p>
            <a:pPr marL="842020" lvl="1" indent="-421010" algn="l">
              <a:lnSpc>
                <a:spcPts val="4680"/>
              </a:lnSpc>
              <a:buFont typeface="Arial"/>
              <a:buChar char="•"/>
            </a:pPr>
            <a:r>
              <a:rPr lang="en-US" sz="3900" i="1">
                <a:solidFill>
                  <a:srgbClr val="737373"/>
                </a:solidFill>
                <a:latin typeface="TT Firs Neue Italics"/>
                <a:ea typeface="TT Firs Neue Italics"/>
                <a:cs typeface="TT Firs Neue Italics"/>
                <a:sym typeface="TT Firs Neue Italics"/>
              </a:rPr>
              <a:t>ZahraTableMaker (AI API Integration) – A FastAPI-based project integrating with external and AI-powered APIs for smart data visualization.</a:t>
            </a:r>
          </a:p>
          <a:p>
            <a:pPr marL="0" lvl="0" indent="0" algn="l">
              <a:lnSpc>
                <a:spcPts val="4680"/>
              </a:lnSpc>
            </a:pPr>
            <a:endParaRPr lang="en-US" sz="3900" i="1">
              <a:solidFill>
                <a:srgbClr val="737373"/>
              </a:solidFill>
              <a:latin typeface="TT Firs Neue Italics"/>
              <a:ea typeface="TT Firs Neue Italics"/>
              <a:cs typeface="TT Firs Neue Italics"/>
              <a:sym typeface="TT Firs Neue Italics"/>
            </a:endParaRPr>
          </a:p>
        </p:txBody>
      </p:sp>
      <p:sp>
        <p:nvSpPr>
          <p:cNvPr id="9" name="TextBox 9"/>
          <p:cNvSpPr txBox="1"/>
          <p:nvPr/>
        </p:nvSpPr>
        <p:spPr>
          <a:xfrm>
            <a:off x="5060669" y="1793149"/>
            <a:ext cx="6873240" cy="768986"/>
          </a:xfrm>
          <a:prstGeom prst="rect">
            <a:avLst/>
          </a:prstGeom>
        </p:spPr>
        <p:txBody>
          <a:bodyPr lIns="0" tIns="0" rIns="0" bIns="0" rtlCol="0" anchor="t">
            <a:spAutoFit/>
          </a:bodyPr>
          <a:lstStyle/>
          <a:p>
            <a:pPr algn="ctr">
              <a:lnSpc>
                <a:spcPts val="6109"/>
              </a:lnSpc>
              <a:spcBef>
                <a:spcPct val="0"/>
              </a:spcBef>
            </a:pPr>
            <a:r>
              <a:rPr lang="en-US" sz="4699" b="1">
                <a:solidFill>
                  <a:srgbClr val="737373"/>
                </a:solidFill>
                <a:latin typeface="TT Firs Neue Bold"/>
                <a:ea typeface="TT Firs Neue Bold"/>
                <a:cs typeface="TT Firs Neue Bold"/>
                <a:sym typeface="TT Firs Neue Bold"/>
              </a:rPr>
              <a:t>MY PROJECTS AT DAE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1419277" y="991590"/>
            <a:ext cx="15449445" cy="8303820"/>
            <a:chOff x="0" y="0"/>
            <a:chExt cx="4068990" cy="2187014"/>
          </a:xfrm>
        </p:grpSpPr>
        <p:sp>
          <p:nvSpPr>
            <p:cNvPr id="3" name="Freeform 3"/>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4" name="TextBox 4"/>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2125771" y="1534167"/>
            <a:ext cx="14036458" cy="7218666"/>
            <a:chOff x="0" y="0"/>
            <a:chExt cx="4252577" cy="2187014"/>
          </a:xfrm>
        </p:grpSpPr>
        <p:sp>
          <p:nvSpPr>
            <p:cNvPr id="6" name="Freeform 6"/>
            <p:cNvSpPr/>
            <p:nvPr/>
          </p:nvSpPr>
          <p:spPr>
            <a:xfrm>
              <a:off x="0" y="0"/>
              <a:ext cx="4252577" cy="2187014"/>
            </a:xfrm>
            <a:custGeom>
              <a:avLst/>
              <a:gdLst/>
              <a:ahLst/>
              <a:cxnLst/>
              <a:rect l="l" t="t" r="r" b="b"/>
              <a:pathLst>
                <a:path w="4252577" h="2187014">
                  <a:moveTo>
                    <a:pt x="0" y="0"/>
                  </a:moveTo>
                  <a:lnTo>
                    <a:pt x="4252577" y="0"/>
                  </a:lnTo>
                  <a:lnTo>
                    <a:pt x="4252577" y="2187014"/>
                  </a:lnTo>
                  <a:lnTo>
                    <a:pt x="0" y="2187014"/>
                  </a:lnTo>
                  <a:close/>
                </a:path>
              </a:pathLst>
            </a:custGeom>
            <a:solidFill>
              <a:srgbClr val="FFFFFF"/>
            </a:solidFill>
            <a:ln cap="sq">
              <a:noFill/>
              <a:prstDash val="solid"/>
              <a:miter/>
            </a:ln>
          </p:spPr>
        </p:sp>
        <p:sp>
          <p:nvSpPr>
            <p:cNvPr id="7" name="TextBox 7"/>
            <p:cNvSpPr txBox="1"/>
            <p:nvPr/>
          </p:nvSpPr>
          <p:spPr>
            <a:xfrm>
              <a:off x="0" y="-19050"/>
              <a:ext cx="4252577"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2193597" y="1587019"/>
            <a:ext cx="14197232" cy="7708654"/>
          </a:xfrm>
          <a:prstGeom prst="rect">
            <a:avLst/>
          </a:prstGeom>
        </p:spPr>
        <p:txBody>
          <a:bodyPr lIns="0" tIns="0" rIns="0" bIns="0" rtlCol="0" anchor="t">
            <a:spAutoFit/>
          </a:bodyPr>
          <a:lstStyle/>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Job Apps: 15 roles/day (Mon–Fri); track in spreadsheet</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Coding: 1 hr/day problem-solving (no AI) — data structures, algorithms, system design</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Project Dev: Weeks 1-4: build &amp; deploy API (Django/Java+PostgreSQL) · Weeks 5-8: refine, test, document, publish on GitHub</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English: 30 min/day writing, speaking &amp; mock interviews</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Docs &amp; Presentation: Maintain plan, algorithms, flowcharts, updates &amp; slides</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Branding: Keep GitHub current; post weekly on LinkedIn</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IDP Review: Every 2 weeks measure progress</a:t>
            </a:r>
          </a:p>
          <a:p>
            <a:pPr marL="709040" lvl="1" indent="-354520" algn="l">
              <a:lnSpc>
                <a:spcPts val="4367"/>
              </a:lnSpc>
              <a:buFont typeface="Arial"/>
              <a:buChar char="•"/>
            </a:pPr>
            <a:r>
              <a:rPr lang="en-US" sz="3284" b="1" i="1">
                <a:solidFill>
                  <a:srgbClr val="737373"/>
                </a:solidFill>
                <a:latin typeface="TT Firs Neue Bold Italics"/>
                <a:ea typeface="TT Firs Neue Bold Italics"/>
                <a:cs typeface="TT Firs Neue Bold Italics"/>
                <a:sym typeface="TT Firs Neue Bold Italics"/>
              </a:rPr>
              <a:t>Interview Prep: 2 mock interviews/week; practice technical &amp; behavioral questions</a:t>
            </a:r>
          </a:p>
          <a:p>
            <a:pPr algn="l">
              <a:lnSpc>
                <a:spcPts val="4367"/>
              </a:lnSpc>
            </a:pPr>
            <a:endParaRPr lang="en-US" sz="3284" b="1" i="1">
              <a:solidFill>
                <a:srgbClr val="737373"/>
              </a:solidFill>
              <a:latin typeface="TT Firs Neue Bold Italics"/>
              <a:ea typeface="TT Firs Neue Bold Italics"/>
              <a:cs typeface="TT Firs Neue Bold Italics"/>
              <a:sym typeface="TT Firs Neue Bold Italics"/>
            </a:endParaRPr>
          </a:p>
        </p:txBody>
      </p:sp>
      <p:sp>
        <p:nvSpPr>
          <p:cNvPr id="9" name="TextBox 9"/>
          <p:cNvSpPr txBox="1"/>
          <p:nvPr/>
        </p:nvSpPr>
        <p:spPr>
          <a:xfrm>
            <a:off x="3590270" y="615632"/>
            <a:ext cx="10009981" cy="768986"/>
          </a:xfrm>
          <a:prstGeom prst="rect">
            <a:avLst/>
          </a:prstGeom>
        </p:spPr>
        <p:txBody>
          <a:bodyPr lIns="0" tIns="0" rIns="0" bIns="0" rtlCol="0" anchor="t">
            <a:spAutoFit/>
          </a:bodyPr>
          <a:lstStyle/>
          <a:p>
            <a:pPr algn="ctr">
              <a:lnSpc>
                <a:spcPts val="6109"/>
              </a:lnSpc>
              <a:spcBef>
                <a:spcPct val="0"/>
              </a:spcBef>
            </a:pPr>
            <a:r>
              <a:rPr lang="en-US" sz="4699" b="1">
                <a:solidFill>
                  <a:srgbClr val="FFFFFF"/>
                </a:solidFill>
                <a:latin typeface="TT Firs Neue Bold"/>
                <a:ea typeface="TT Firs Neue Bold"/>
                <a:cs typeface="TT Firs Neue Bold"/>
                <a:sym typeface="TT Firs Neue Bold"/>
              </a:rPr>
              <a:t> MY PLAN AFTER THE PROGRAM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2" name="Group 2"/>
          <p:cNvGrpSpPr/>
          <p:nvPr/>
        </p:nvGrpSpPr>
        <p:grpSpPr>
          <a:xfrm>
            <a:off x="-409389" y="1419037"/>
            <a:ext cx="19106778" cy="7448926"/>
            <a:chOff x="0" y="0"/>
            <a:chExt cx="5032238" cy="1961857"/>
          </a:xfrm>
        </p:grpSpPr>
        <p:sp>
          <p:nvSpPr>
            <p:cNvPr id="3" name="Freeform 3"/>
            <p:cNvSpPr/>
            <p:nvPr/>
          </p:nvSpPr>
          <p:spPr>
            <a:xfrm>
              <a:off x="0" y="0"/>
              <a:ext cx="5032238" cy="1961857"/>
            </a:xfrm>
            <a:custGeom>
              <a:avLst/>
              <a:gdLst/>
              <a:ahLst/>
              <a:cxnLst/>
              <a:rect l="l" t="t" r="r" b="b"/>
              <a:pathLst>
                <a:path w="5032238" h="1961857">
                  <a:moveTo>
                    <a:pt x="0" y="0"/>
                  </a:moveTo>
                  <a:lnTo>
                    <a:pt x="5032238" y="0"/>
                  </a:lnTo>
                  <a:lnTo>
                    <a:pt x="5032238" y="1961857"/>
                  </a:lnTo>
                  <a:lnTo>
                    <a:pt x="0" y="1961857"/>
                  </a:lnTo>
                  <a:close/>
                </a:path>
              </a:pathLst>
            </a:custGeom>
            <a:solidFill>
              <a:srgbClr val="FFFFFF"/>
            </a:solidFill>
            <a:ln cap="sq">
              <a:noFill/>
              <a:prstDash val="solid"/>
              <a:miter/>
            </a:ln>
          </p:spPr>
        </p:sp>
        <p:sp>
          <p:nvSpPr>
            <p:cNvPr id="4" name="TextBox 4"/>
            <p:cNvSpPr txBox="1"/>
            <p:nvPr/>
          </p:nvSpPr>
          <p:spPr>
            <a:xfrm>
              <a:off x="0" y="-19050"/>
              <a:ext cx="5032238" cy="1980907"/>
            </a:xfrm>
            <a:prstGeom prst="rect">
              <a:avLst/>
            </a:prstGeom>
          </p:spPr>
          <p:txBody>
            <a:bodyPr lIns="50800" tIns="50800" rIns="50800" bIns="50800" rtlCol="0" anchor="ctr"/>
            <a:lstStyle/>
            <a:p>
              <a:pPr algn="ctr">
                <a:lnSpc>
                  <a:spcPts val="2730"/>
                </a:lnSpc>
              </a:pPr>
              <a:endParaRPr/>
            </a:p>
          </p:txBody>
        </p:sp>
      </p:grpSp>
      <p:grpSp>
        <p:nvGrpSpPr>
          <p:cNvPr id="5" name="Group 5"/>
          <p:cNvGrpSpPr/>
          <p:nvPr/>
        </p:nvGrpSpPr>
        <p:grpSpPr>
          <a:xfrm>
            <a:off x="1419277" y="991590"/>
            <a:ext cx="15449445" cy="8303820"/>
            <a:chOff x="0" y="0"/>
            <a:chExt cx="4068990" cy="2187014"/>
          </a:xfrm>
        </p:grpSpPr>
        <p:sp>
          <p:nvSpPr>
            <p:cNvPr id="6" name="Freeform 6"/>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solidFill>
              <a:prstDash val="solid"/>
              <a:miter/>
            </a:ln>
          </p:spPr>
        </p:sp>
        <p:sp>
          <p:nvSpPr>
            <p:cNvPr id="7" name="TextBox 7"/>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sp>
        <p:nvSpPr>
          <p:cNvPr id="8" name="TextBox 8"/>
          <p:cNvSpPr txBox="1"/>
          <p:nvPr/>
        </p:nvSpPr>
        <p:spPr>
          <a:xfrm>
            <a:off x="1839312" y="2261067"/>
            <a:ext cx="14609377" cy="963930"/>
          </a:xfrm>
          <a:prstGeom prst="rect">
            <a:avLst/>
          </a:prstGeom>
        </p:spPr>
        <p:txBody>
          <a:bodyPr lIns="0" tIns="0" rIns="0" bIns="0" rtlCol="0" anchor="t">
            <a:spAutoFit/>
          </a:bodyPr>
          <a:lstStyle/>
          <a:p>
            <a:pPr marL="0" lvl="0" indent="0" algn="ctr">
              <a:lnSpc>
                <a:spcPts val="7200"/>
              </a:lnSpc>
              <a:spcBef>
                <a:spcPct val="0"/>
              </a:spcBef>
            </a:pPr>
            <a:r>
              <a:rPr lang="en-US" sz="7200" b="1">
                <a:solidFill>
                  <a:srgbClr val="000000"/>
                </a:solidFill>
                <a:latin typeface="TT Firs Neue Bold"/>
                <a:ea typeface="TT Firs Neue Bold"/>
                <a:cs typeface="TT Firs Neue Bold"/>
                <a:sym typeface="TT Firs Neue Bold"/>
              </a:rPr>
              <a:t>Outcome Goal</a:t>
            </a:r>
          </a:p>
        </p:txBody>
      </p:sp>
      <p:sp>
        <p:nvSpPr>
          <p:cNvPr id="9" name="Freeform 9"/>
          <p:cNvSpPr/>
          <p:nvPr/>
        </p:nvSpPr>
        <p:spPr>
          <a:xfrm>
            <a:off x="15895835" y="6916968"/>
            <a:ext cx="4784330" cy="4682663"/>
          </a:xfrm>
          <a:custGeom>
            <a:avLst/>
            <a:gdLst/>
            <a:ahLst/>
            <a:cxnLst/>
            <a:rect l="l" t="t" r="r" b="b"/>
            <a:pathLst>
              <a:path w="4784330" h="4682663">
                <a:moveTo>
                  <a:pt x="0" y="0"/>
                </a:moveTo>
                <a:lnTo>
                  <a:pt x="4784330" y="0"/>
                </a:lnTo>
                <a:lnTo>
                  <a:pt x="4784330" y="4682664"/>
                </a:lnTo>
                <a:lnTo>
                  <a:pt x="0" y="4682664"/>
                </a:lnTo>
                <a:lnTo>
                  <a:pt x="0" y="0"/>
                </a:lnTo>
                <a:close/>
              </a:path>
            </a:pathLst>
          </a:custGeom>
          <a:blipFill>
            <a:blip r:embed="rId2"/>
            <a:stretch>
              <a:fillRect/>
            </a:stretch>
          </a:blipFill>
        </p:spPr>
      </p:sp>
      <p:sp>
        <p:nvSpPr>
          <p:cNvPr id="10" name="Freeform 10"/>
          <p:cNvSpPr/>
          <p:nvPr/>
        </p:nvSpPr>
        <p:spPr>
          <a:xfrm>
            <a:off x="-2392165" y="-1312632"/>
            <a:ext cx="4784330" cy="4682663"/>
          </a:xfrm>
          <a:custGeom>
            <a:avLst/>
            <a:gdLst/>
            <a:ahLst/>
            <a:cxnLst/>
            <a:rect l="l" t="t" r="r" b="b"/>
            <a:pathLst>
              <a:path w="4784330" h="4682663">
                <a:moveTo>
                  <a:pt x="0" y="0"/>
                </a:moveTo>
                <a:lnTo>
                  <a:pt x="4784330" y="0"/>
                </a:lnTo>
                <a:lnTo>
                  <a:pt x="4784330" y="4682664"/>
                </a:lnTo>
                <a:lnTo>
                  <a:pt x="0" y="4682664"/>
                </a:lnTo>
                <a:lnTo>
                  <a:pt x="0" y="0"/>
                </a:lnTo>
                <a:close/>
              </a:path>
            </a:pathLst>
          </a:custGeom>
          <a:blipFill>
            <a:blip r:embed="rId2"/>
            <a:stretch>
              <a:fillRect/>
            </a:stretch>
          </a:blipFill>
        </p:spPr>
      </p:sp>
      <p:sp>
        <p:nvSpPr>
          <p:cNvPr id="11" name="TextBox 11"/>
          <p:cNvSpPr txBox="1"/>
          <p:nvPr/>
        </p:nvSpPr>
        <p:spPr>
          <a:xfrm>
            <a:off x="409389" y="4042410"/>
            <a:ext cx="16849911" cy="1559560"/>
          </a:xfrm>
          <a:prstGeom prst="rect">
            <a:avLst/>
          </a:prstGeom>
        </p:spPr>
        <p:txBody>
          <a:bodyPr lIns="0" tIns="0" rIns="0" bIns="0" rtlCol="0" anchor="t">
            <a:spAutoFit/>
          </a:bodyPr>
          <a:lstStyle/>
          <a:p>
            <a:pPr algn="l">
              <a:lnSpc>
                <a:spcPts val="4159"/>
              </a:lnSpc>
              <a:spcBef>
                <a:spcPct val="0"/>
              </a:spcBef>
            </a:pPr>
            <a:r>
              <a:rPr lang="en-US" sz="3199" b="1">
                <a:solidFill>
                  <a:srgbClr val="000000"/>
                </a:solidFill>
                <a:latin typeface="TT Firs Neue Bold"/>
                <a:ea typeface="TT Firs Neue Bold"/>
                <a:cs typeface="TT Firs Neue Bold"/>
                <a:sym typeface="TT Firs Neue Bold"/>
              </a:rPr>
              <a:t>BY MAINTAINING THE STRUCTURED, TIME-BOUND PLAN,</a:t>
            </a:r>
          </a:p>
          <a:p>
            <a:pPr algn="l">
              <a:lnSpc>
                <a:spcPts val="4159"/>
              </a:lnSpc>
              <a:spcBef>
                <a:spcPct val="0"/>
              </a:spcBef>
            </a:pPr>
            <a:r>
              <a:rPr lang="en-US" sz="3199" b="1">
                <a:solidFill>
                  <a:srgbClr val="000000"/>
                </a:solidFill>
                <a:latin typeface="TT Firs Neue Bold"/>
                <a:ea typeface="TT Firs Neue Bold"/>
                <a:cs typeface="TT Firs Neue Bold"/>
                <a:sym typeface="TT Firs Neue Bold"/>
              </a:rPr>
              <a:t> I AM CONFIDENT THAT I WILL SECURE A PROFESSIONAL SOFTWARE ENGINEERING POSITION WITHIN TWO MONTHS.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9FC2">
                <a:alpha val="100000"/>
              </a:srgbClr>
            </a:gs>
            <a:gs pos="100000">
              <a:srgbClr val="004EE1">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14476558" y="-1331187"/>
            <a:ext cx="4784330" cy="4682663"/>
          </a:xfrm>
          <a:custGeom>
            <a:avLst/>
            <a:gdLst/>
            <a:ahLst/>
            <a:cxnLst/>
            <a:rect l="l" t="t" r="r" b="b"/>
            <a:pathLst>
              <a:path w="4784330" h="4682663">
                <a:moveTo>
                  <a:pt x="0" y="0"/>
                </a:moveTo>
                <a:lnTo>
                  <a:pt x="4784330" y="0"/>
                </a:lnTo>
                <a:lnTo>
                  <a:pt x="4784330" y="4682664"/>
                </a:lnTo>
                <a:lnTo>
                  <a:pt x="0" y="4682664"/>
                </a:lnTo>
                <a:lnTo>
                  <a:pt x="0" y="0"/>
                </a:lnTo>
                <a:close/>
              </a:path>
            </a:pathLst>
          </a:custGeom>
          <a:blipFill>
            <a:blip r:embed="rId2"/>
            <a:stretch>
              <a:fillRect/>
            </a:stretch>
          </a:blipFill>
        </p:spPr>
      </p:sp>
      <p:sp>
        <p:nvSpPr>
          <p:cNvPr id="3" name="Freeform 3"/>
          <p:cNvSpPr/>
          <p:nvPr/>
        </p:nvSpPr>
        <p:spPr>
          <a:xfrm>
            <a:off x="-972888" y="6935523"/>
            <a:ext cx="4784330" cy="4682663"/>
          </a:xfrm>
          <a:custGeom>
            <a:avLst/>
            <a:gdLst/>
            <a:ahLst/>
            <a:cxnLst/>
            <a:rect l="l" t="t" r="r" b="b"/>
            <a:pathLst>
              <a:path w="4784330" h="4682663">
                <a:moveTo>
                  <a:pt x="0" y="0"/>
                </a:moveTo>
                <a:lnTo>
                  <a:pt x="4784330" y="0"/>
                </a:lnTo>
                <a:lnTo>
                  <a:pt x="4784330" y="4682664"/>
                </a:lnTo>
                <a:lnTo>
                  <a:pt x="0" y="4682664"/>
                </a:lnTo>
                <a:lnTo>
                  <a:pt x="0" y="0"/>
                </a:lnTo>
                <a:close/>
              </a:path>
            </a:pathLst>
          </a:custGeom>
          <a:blipFill>
            <a:blip r:embed="rId2"/>
            <a:stretch>
              <a:fillRect/>
            </a:stretch>
          </a:blipFill>
        </p:spPr>
      </p:sp>
      <p:grpSp>
        <p:nvGrpSpPr>
          <p:cNvPr id="4" name="Group 4"/>
          <p:cNvGrpSpPr/>
          <p:nvPr/>
        </p:nvGrpSpPr>
        <p:grpSpPr>
          <a:xfrm>
            <a:off x="1419277" y="991590"/>
            <a:ext cx="15449445" cy="8303820"/>
            <a:chOff x="0" y="0"/>
            <a:chExt cx="4068990" cy="2187014"/>
          </a:xfrm>
        </p:grpSpPr>
        <p:sp>
          <p:nvSpPr>
            <p:cNvPr id="5" name="Freeform 5"/>
            <p:cNvSpPr/>
            <p:nvPr/>
          </p:nvSpPr>
          <p:spPr>
            <a:xfrm>
              <a:off x="0" y="0"/>
              <a:ext cx="4068990" cy="2187014"/>
            </a:xfrm>
            <a:custGeom>
              <a:avLst/>
              <a:gdLst/>
              <a:ahLst/>
              <a:cxnLst/>
              <a:rect l="l" t="t" r="r" b="b"/>
              <a:pathLst>
                <a:path w="4068990" h="2187014">
                  <a:moveTo>
                    <a:pt x="0" y="0"/>
                  </a:moveTo>
                  <a:lnTo>
                    <a:pt x="4068990" y="0"/>
                  </a:lnTo>
                  <a:lnTo>
                    <a:pt x="4068990" y="2187014"/>
                  </a:lnTo>
                  <a:lnTo>
                    <a:pt x="0" y="2187014"/>
                  </a:lnTo>
                  <a:close/>
                </a:path>
              </a:pathLst>
            </a:custGeom>
            <a:solidFill>
              <a:srgbClr val="000000">
                <a:alpha val="0"/>
              </a:srgbClr>
            </a:solidFill>
            <a:ln w="9525" cap="sq">
              <a:solidFill>
                <a:srgbClr val="D9D9D9">
                  <a:alpha val="40000"/>
                </a:srgbClr>
              </a:solidFill>
              <a:prstDash val="solid"/>
              <a:miter/>
            </a:ln>
          </p:spPr>
        </p:sp>
        <p:sp>
          <p:nvSpPr>
            <p:cNvPr id="6" name="TextBox 6"/>
            <p:cNvSpPr txBox="1"/>
            <p:nvPr/>
          </p:nvSpPr>
          <p:spPr>
            <a:xfrm>
              <a:off x="0" y="-19050"/>
              <a:ext cx="4068990" cy="2206064"/>
            </a:xfrm>
            <a:prstGeom prst="rect">
              <a:avLst/>
            </a:prstGeom>
          </p:spPr>
          <p:txBody>
            <a:bodyPr lIns="50800" tIns="50800" rIns="50800" bIns="50800" rtlCol="0" anchor="ctr"/>
            <a:lstStyle/>
            <a:p>
              <a:pPr algn="ctr">
                <a:lnSpc>
                  <a:spcPts val="2730"/>
                </a:lnSpc>
              </a:pPr>
              <a:endParaRPr/>
            </a:p>
          </p:txBody>
        </p:sp>
      </p:grpSp>
      <p:sp>
        <p:nvSpPr>
          <p:cNvPr id="7" name="Freeform 7"/>
          <p:cNvSpPr/>
          <p:nvPr/>
        </p:nvSpPr>
        <p:spPr>
          <a:xfrm>
            <a:off x="4872683" y="1065810"/>
            <a:ext cx="11366851" cy="8229600"/>
          </a:xfrm>
          <a:custGeom>
            <a:avLst/>
            <a:gdLst/>
            <a:ahLst/>
            <a:cxnLst/>
            <a:rect l="l" t="t" r="r" b="b"/>
            <a:pathLst>
              <a:path w="11366851" h="8229600">
                <a:moveTo>
                  <a:pt x="0" y="0"/>
                </a:moveTo>
                <a:lnTo>
                  <a:pt x="11366851" y="0"/>
                </a:lnTo>
                <a:lnTo>
                  <a:pt x="11366851" y="8229600"/>
                </a:lnTo>
                <a:lnTo>
                  <a:pt x="0" y="8229600"/>
                </a:lnTo>
                <a:lnTo>
                  <a:pt x="0" y="0"/>
                </a:lnTo>
                <a:close/>
              </a:path>
            </a:pathLst>
          </a:custGeom>
          <a:blipFill>
            <a:blip r:embed="rId3"/>
            <a:stretch>
              <a:fillRect/>
            </a:stretch>
          </a:blipFill>
        </p:spPr>
      </p:sp>
      <p:sp>
        <p:nvSpPr>
          <p:cNvPr id="8" name="TextBox 8"/>
          <p:cNvSpPr txBox="1"/>
          <p:nvPr/>
        </p:nvSpPr>
        <p:spPr>
          <a:xfrm>
            <a:off x="2260943" y="1191615"/>
            <a:ext cx="13308914" cy="2085901"/>
          </a:xfrm>
          <a:prstGeom prst="rect">
            <a:avLst/>
          </a:prstGeom>
        </p:spPr>
        <p:txBody>
          <a:bodyPr lIns="0" tIns="0" rIns="0" bIns="0" rtlCol="0" anchor="t">
            <a:spAutoFit/>
          </a:bodyPr>
          <a:lstStyle/>
          <a:p>
            <a:pPr algn="ctr">
              <a:lnSpc>
                <a:spcPts val="15900"/>
              </a:lnSpc>
            </a:pPr>
            <a:r>
              <a:rPr lang="en-US" sz="15000" b="1">
                <a:solidFill>
                  <a:srgbClr val="FFFFFF"/>
                </a:solidFill>
                <a:latin typeface="TT Firs Neue Bold"/>
                <a:ea typeface="TT Firs Neue Bold"/>
                <a:cs typeface="TT Firs Neue Bold"/>
                <a:sym typeface="TT Firs Neue Bold"/>
              </a:rPr>
              <a:t>THANK YOU!</a:t>
            </a:r>
          </a:p>
        </p:txBody>
      </p:sp>
      <p:sp>
        <p:nvSpPr>
          <p:cNvPr id="9" name="TextBox 9"/>
          <p:cNvSpPr txBox="1"/>
          <p:nvPr/>
        </p:nvSpPr>
        <p:spPr>
          <a:xfrm>
            <a:off x="0" y="4966335"/>
            <a:ext cx="18288000" cy="1643399"/>
          </a:xfrm>
          <a:prstGeom prst="rect">
            <a:avLst/>
          </a:prstGeom>
        </p:spPr>
        <p:txBody>
          <a:bodyPr lIns="0" tIns="0" rIns="0" bIns="0" rtlCol="0" anchor="t">
            <a:spAutoFit/>
          </a:bodyPr>
          <a:lstStyle/>
          <a:p>
            <a:pPr>
              <a:lnSpc>
                <a:spcPts val="4289"/>
              </a:lnSpc>
              <a:spcBef>
                <a:spcPct val="0"/>
              </a:spcBef>
            </a:pPr>
            <a:r>
              <a:rPr lang="en-US" sz="3299" b="1" dirty="0">
                <a:solidFill>
                  <a:srgbClr val="FFFFFF"/>
                </a:solidFill>
                <a:latin typeface="TT Firs Neue Bold"/>
                <a:ea typeface="TT Firs Neue Bold"/>
                <a:cs typeface="TT Firs Neue Bold"/>
                <a:sym typeface="TT Firs Neue Bold"/>
              </a:rPr>
              <a:t>I WOULD LIKE TO EXPRESS MY DEEPEST GRATITUDE TO THE DAE STAFF, MY INSTRUCTORS, AND MY PEERS FOR THEIR CONSTANT SUPPORT, MENTORSHIP, AND ENCOURAGEMENT IN HELPING ME MOVE TOWARD MY PROFESSIONAL GOALS.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391</Words>
  <Application>Microsoft Office PowerPoint</Application>
  <PresentationFormat>Custom</PresentationFormat>
  <Paragraphs>39</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TT Firs Neue Italics</vt:lpstr>
      <vt:lpstr>TT Firs Neue</vt:lpstr>
      <vt:lpstr>TT Firs Neue Bold Italics</vt:lpstr>
      <vt:lpstr>TT Firs Neue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Business</dc:title>
  <dc:creator>Sobhan</dc:creator>
  <cp:lastModifiedBy>Sobhan</cp:lastModifiedBy>
  <cp:revision>3</cp:revision>
  <dcterms:created xsi:type="dcterms:W3CDTF">2006-08-16T00:00:00Z</dcterms:created>
  <dcterms:modified xsi:type="dcterms:W3CDTF">2025-10-23T15:57:28Z</dcterms:modified>
  <dc:identifier>DAG2nddX4RI</dc:identifier>
</cp:coreProperties>
</file>

<file path=docProps/thumbnail.jpeg>
</file>